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●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 b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57200" y="1828801"/>
            <a:ext cx="4038600" cy="4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●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648200" y="1828801"/>
            <a:ext cx="4038600" cy="4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●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 b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HQS Inspection Basics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04800" y="17526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Electrical Hazards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Window Conditions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Sinks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Smoke/Carbon Monoxide Detectors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Interior and Exterior Hazards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Stairs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Stove/Oven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Bathrooms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Water Heaters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Lead Based Paint</a:t>
            </a:r>
            <a:endParaRPr/>
          </a:p>
        </p:txBody>
      </p:sp>
      <p:pic>
        <p:nvPicPr>
          <p:cNvPr id="84" name="Google Shape;84;p16" descr="http://adarainspections.com/files/QuickSiteImages/home-inspectio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2590800"/>
            <a:ext cx="3352800" cy="32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Fail</a:t>
            </a:r>
            <a:endParaRPr/>
          </a:p>
        </p:txBody>
      </p:sp>
      <p:pic>
        <p:nvPicPr>
          <p:cNvPr id="172" name="Google Shape;172;p25" descr="http://c0263062.cdn.cloudfiles.rackspacecloud.com/content/images/sized/funny-fail-meme-window-well_bda74ebcb41165536b9394734f44c0d6_3x2_jpg_600x400_q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752600"/>
            <a:ext cx="7162800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#3 Sinks</a:t>
            </a: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4038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32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Causes of failure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Leaky drain pipes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Loose faucets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Water damage in base cabinets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Missing/improper p-traps</a:t>
            </a:r>
            <a:endParaRPr/>
          </a:p>
        </p:txBody>
      </p:sp>
      <p:pic>
        <p:nvPicPr>
          <p:cNvPr id="182" name="Google Shape;182;p26" descr="cab-repair-befo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133600"/>
            <a:ext cx="4130675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Pass</a:t>
            </a:r>
            <a:endParaRPr/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/>
          </a:blip>
          <a:srcRect l="1746" r="1756"/>
          <a:stretch/>
        </p:blipFill>
        <p:spPr>
          <a:xfrm>
            <a:off x="1828800" y="1752600"/>
            <a:ext cx="5611812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7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Fail</a:t>
            </a:r>
            <a:endParaRPr/>
          </a:p>
        </p:txBody>
      </p:sp>
      <p:pic>
        <p:nvPicPr>
          <p:cNvPr id="200" name="Google Shape;200;p28" descr="C:\Users\lmurumba\Desktop\Office Pics\Great Workmanship\ATT000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981200"/>
            <a:ext cx="4114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 descr="C:\Users\lmurumba\Desktop\Office Pics\Great Workmanship\ATT000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1828800"/>
            <a:ext cx="42862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8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0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#4 Smoke/Carbon Monoxide Alarms</a:t>
            </a:r>
            <a:endParaRPr sz="4000"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5715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32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HQS Requirements</a:t>
            </a:r>
            <a:endParaRPr/>
          </a:p>
          <a:p>
            <a:pPr marL="319087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One smoke alarm is required in a common area on every level</a:t>
            </a:r>
            <a:endParaRPr/>
          </a:p>
          <a:p>
            <a:pPr marL="319087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C/O alarms must be within 10 feet of every bedroom</a:t>
            </a:r>
            <a:endParaRPr/>
          </a:p>
          <a:p>
            <a:pPr marL="319087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Hearing impaired tenants require a special strobe light smoke alarm that is linked from sleeping rooms to a common area.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None/>
            </a:pPr>
            <a:r>
              <a:rPr lang="en-US" sz="32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Causes of failure</a:t>
            </a:r>
            <a:endParaRPr/>
          </a:p>
          <a:p>
            <a:pPr marL="319087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Inoperable alarms</a:t>
            </a:r>
            <a:endParaRPr/>
          </a:p>
          <a:p>
            <a:pPr marL="319087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Hanging or missing alarms</a:t>
            </a:r>
            <a:endParaRPr/>
          </a:p>
          <a:p>
            <a:pPr marL="319087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Low battery signals (Chirping)</a:t>
            </a:r>
            <a:endParaRPr/>
          </a:p>
          <a:p>
            <a:pPr marL="319087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Smoke alarms located too close to walls </a:t>
            </a:r>
            <a:endParaRPr/>
          </a:p>
          <a:p>
            <a:pPr marL="319088" lvl="0" indent="-242888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20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1" name="Google Shape;211;p29" descr="pic_ec3306a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447800"/>
            <a:ext cx="2413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 descr="pic_309943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39624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9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9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Pass</a:t>
            </a:r>
            <a:endParaRPr/>
          </a:p>
        </p:txBody>
      </p:sp>
      <p:pic>
        <p:nvPicPr>
          <p:cNvPr id="221" name="Google Shape;221;p30" descr="http://www.checkthishouse.com/wp-content/uploads/Where-to-install-smoke-detectors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44780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0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0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1" descr="http://farm1.staticflickr.com/32/41482924_48283c1b26_z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1905000"/>
            <a:ext cx="48768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Fail</a:t>
            </a:r>
            <a:endParaRPr/>
          </a:p>
        </p:txBody>
      </p:sp>
      <p:pic>
        <p:nvPicPr>
          <p:cNvPr id="231" name="Google Shape;231;p31" descr="http://www.njpestpro.com/carousel-images/gr-smokealarm-close-u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905000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 descr="http://ts2.mm.bing.net/th?id=H.4702071222766057&amp;pid=1.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400" y="1905000"/>
            <a:ext cx="27305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1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1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#5 Interior/Exterior Hazards</a:t>
            </a:r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body" idx="1"/>
          </p:nvPr>
        </p:nvSpPr>
        <p:spPr>
          <a:xfrm>
            <a:off x="152400" y="1905000"/>
            <a:ext cx="38862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None/>
            </a:pPr>
            <a:r>
              <a:rPr lang="en-US" sz="22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Interior hazards come in a variety of different forms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20"/>
              <a:buNone/>
            </a:pPr>
            <a:endParaRPr sz="22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Tripping Hazards</a:t>
            </a:r>
            <a:endParaRPr/>
          </a:p>
          <a:p>
            <a:pPr marL="639762" lvl="1" indent="-27304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🞑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Worn Carpet</a:t>
            </a:r>
            <a:endParaRPr/>
          </a:p>
          <a:p>
            <a:pPr marL="639762" lvl="1" indent="-27304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🞑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TV Cables</a:t>
            </a:r>
            <a:endParaRPr/>
          </a:p>
          <a:p>
            <a:pPr marL="639762" lvl="1" indent="-27304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🞑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Missing carpet bars</a:t>
            </a:r>
            <a:endParaRPr/>
          </a:p>
          <a:p>
            <a:pPr marL="639762" lvl="1" indent="-27304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Other</a:t>
            </a:r>
            <a:endParaRPr/>
          </a:p>
          <a:p>
            <a:pPr marL="639762" lvl="1" indent="-27304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🞑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Blocked Exits</a:t>
            </a:r>
            <a:endParaRPr/>
          </a:p>
          <a:p>
            <a:pPr marL="639762" lvl="1" indent="-27304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🞑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Sharp objects</a:t>
            </a:r>
            <a:endParaRPr/>
          </a:p>
          <a:p>
            <a:pPr marL="639762" lvl="1" indent="-27304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🞑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Unstable fences</a:t>
            </a:r>
            <a:endParaRPr/>
          </a:p>
          <a:p>
            <a:pPr marL="319088" lvl="0" indent="-242888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20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42" name="Google Shape;242;p32" descr="Compensation for accidents involving loose cab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2209800"/>
            <a:ext cx="26924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2" descr="Badly waved carpet before repai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1981200"/>
            <a:ext cx="2141537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2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Fail</a:t>
            </a:r>
            <a:endParaRPr/>
          </a:p>
        </p:txBody>
      </p:sp>
      <p:pic>
        <p:nvPicPr>
          <p:cNvPr id="252" name="Google Shape;252;p33" descr="C:\Users\lmurumba\Desktop\Office Pics\Great Workmanship\ATT000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905000"/>
            <a:ext cx="41910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 descr="C:\Users\lmurumba\Desktop\Office Pics\Great Workmanship\ATT0001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905000"/>
            <a:ext cx="41910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3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3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#6 Stairs</a:t>
            </a:r>
            <a:endParaRPr/>
          </a:p>
        </p:txBody>
      </p:sp>
      <p:sp>
        <p:nvSpPr>
          <p:cNvPr id="262" name="Google Shape;262;p34"/>
          <p:cNvSpPr txBox="1">
            <a:spLocks noGrp="1"/>
          </p:cNvSpPr>
          <p:nvPr>
            <p:ph type="body" idx="1"/>
          </p:nvPr>
        </p:nvSpPr>
        <p:spPr>
          <a:xfrm>
            <a:off x="304800" y="2209800"/>
            <a:ext cx="41148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 Loose, broken, or missing steps 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Handrails are required on sections of stairs with four or more consecutive steps 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railing is required for areas with a drop off of more than 30 inches.</a:t>
            </a:r>
            <a:endParaRPr/>
          </a:p>
          <a:p>
            <a:pPr marL="319088" lvl="0" indent="-242888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20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3" name="Google Shape;263;p34" descr="http://ts4.mm.bing.net/th?id=H.4579192214914971&amp;pid=1.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676400"/>
            <a:ext cx="3505200" cy="469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4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4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 descr="http://www.kitchenerwaterloohomeinspector.ca/system/files/userfiles/Obvious_defect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461975"/>
            <a:ext cx="7367850" cy="59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Fail</a:t>
            </a:r>
            <a:endParaRPr/>
          </a:p>
        </p:txBody>
      </p:sp>
      <p:pic>
        <p:nvPicPr>
          <p:cNvPr id="272" name="Google Shape;272;p35" descr="slide0003_image0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362200"/>
            <a:ext cx="4368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5" descr="transite-removal-gar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2362200"/>
            <a:ext cx="4919662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5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5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#7 Stove/Oven</a:t>
            </a:r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body" idx="1"/>
          </p:nvPr>
        </p:nvSpPr>
        <p:spPr>
          <a:xfrm>
            <a:off x="304800" y="1981200"/>
            <a:ext cx="4038600" cy="468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8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Causes of Failure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Inoperable burners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Excessive debris around or underneath burners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Missing drip pans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Missing knob and handles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Missing oven gasket</a:t>
            </a:r>
            <a:endParaRPr/>
          </a:p>
          <a:p>
            <a:pPr marL="319088" lvl="0" indent="-227648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3" name="Google Shape;283;p36" descr="http://www.protexes.com.au/images/dirty-stov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2133600"/>
            <a:ext cx="42576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6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6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7"/>
          <p:cNvSpPr txBox="1">
            <a:spLocks noGrp="1"/>
          </p:cNvSpPr>
          <p:nvPr>
            <p:ph type="title"/>
          </p:nvPr>
        </p:nvSpPr>
        <p:spPr>
          <a:xfrm>
            <a:off x="358775" y="1412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#8 Bathrooms</a:t>
            </a:r>
            <a:endParaRPr/>
          </a:p>
        </p:txBody>
      </p:sp>
      <p:sp>
        <p:nvSpPr>
          <p:cNvPr id="292" name="Google Shape;292;p37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4038600" cy="430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8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Causes for failure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Excessive mold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Missing shower tiles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Clogged drains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Wobbly Toilets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Broken toilet seats and covers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Inoperable vent fans</a:t>
            </a:r>
            <a:endParaRPr/>
          </a:p>
          <a:p>
            <a:pPr marL="319088" lvl="0" indent="-242888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20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3" name="Google Shape;293;p37" descr="http://farm1.staticflickr.com/42/78133225_849eea06c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524000"/>
            <a:ext cx="3800475" cy="50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7" descr="http://ts4.mm.bing.net/th?id=H.4879427560541215&amp;pid=1.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419600"/>
            <a:ext cx="367347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7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Fail</a:t>
            </a:r>
            <a:endParaRPr/>
          </a:p>
        </p:txBody>
      </p:sp>
      <p:pic>
        <p:nvPicPr>
          <p:cNvPr id="303" name="Google Shape;303;p38" descr="C:\Users\lmurumba\Desktop\Office Pics\Great Workmanship\ATT000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524000"/>
            <a:ext cx="5124450" cy="51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8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8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#9 Water Heaters</a:t>
            </a:r>
            <a:endParaRPr/>
          </a:p>
        </p:txBody>
      </p:sp>
      <p:sp>
        <p:nvSpPr>
          <p:cNvPr id="312" name="Google Shape;312;p39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4495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2276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Temperature and pressure valve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T&amp;P relief valve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T&amp;P Relief Tube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Exhaust tube must be secured to tank and must have constant positive slope.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Base cover must be in place</a:t>
            </a:r>
            <a:endParaRPr/>
          </a:p>
          <a:p>
            <a:pPr marL="319087" lvl="0" indent="-24288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19087" lvl="0" indent="-24288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20"/>
              <a:buNone/>
            </a:pPr>
            <a:endParaRPr sz="22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19088" lvl="0" indent="-235268" algn="l" rtl="0">
              <a:spcBef>
                <a:spcPts val="700"/>
              </a:spcBef>
              <a:spcAft>
                <a:spcPts val="0"/>
              </a:spcAft>
              <a:buSzPts val="1320"/>
              <a:buNone/>
            </a:pPr>
            <a:endParaRPr sz="22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3" name="Google Shape;313;p39" descr="http://waterheatertimer.org/images/Gas-water-heater-89-3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1676400"/>
            <a:ext cx="2516187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9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9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#9 Water Heaters</a:t>
            </a:r>
            <a:endParaRPr/>
          </a:p>
        </p:txBody>
      </p:sp>
      <p:pic>
        <p:nvPicPr>
          <p:cNvPr id="322" name="Google Shape;322;p40" descr="http://ts2.mm.bing.net/th?id=H.5054305739148313&amp;pid=1.7&amp;w=153&amp;h=174&amp;c=7&amp;rs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981200"/>
            <a:ext cx="361791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0" descr="http://ts4.mm.bing.net/th?id=H.5062371692578547&amp;pid=1.7&amp;w=244&amp;h=181&amp;c=7&amp;rs=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286000"/>
            <a:ext cx="4416425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0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0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Pass</a:t>
            </a:r>
            <a:endParaRPr/>
          </a:p>
        </p:txBody>
      </p:sp>
      <p:pic>
        <p:nvPicPr>
          <p:cNvPr id="332" name="Google Shape;332;p41"/>
          <p:cNvPicPr preferRelativeResize="0"/>
          <p:nvPr/>
        </p:nvPicPr>
        <p:blipFill rotWithShape="1">
          <a:blip r:embed="rId3">
            <a:alphaModFix/>
          </a:blip>
          <a:srcRect t="534" b="544"/>
          <a:stretch/>
        </p:blipFill>
        <p:spPr>
          <a:xfrm>
            <a:off x="2667000" y="1447800"/>
            <a:ext cx="3733800" cy="49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1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1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Fail</a:t>
            </a:r>
            <a:endParaRPr/>
          </a:p>
        </p:txBody>
      </p:sp>
      <p:pic>
        <p:nvPicPr>
          <p:cNvPr id="341" name="Google Shape;341;p42" descr="http://www.suretyhome.com/gallery/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600200"/>
            <a:ext cx="6278562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2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2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#10 Lead Based Paint</a:t>
            </a:r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body" idx="1"/>
          </p:nvPr>
        </p:nvSpPr>
        <p:spPr>
          <a:xfrm>
            <a:off x="152400" y="2133600"/>
            <a:ext cx="411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All homes built prior to 1978 inhabited by children under the age of 6 will be checked for chipping and peeling paint.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Lead was a common ingredient in paint until 1978.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Paint ingested by children can cause brain damage.</a:t>
            </a:r>
            <a:endParaRPr/>
          </a:p>
          <a:p>
            <a:pPr marL="319088" lvl="0" indent="-227648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51" name="Google Shape;351;p43" descr="http://acehousepainting.com/images/ugly%20hou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8000" y="21336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3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3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#10 Lead Based Paint</a:t>
            </a:r>
            <a:endParaRPr/>
          </a:p>
        </p:txBody>
      </p:sp>
      <p:pic>
        <p:nvPicPr>
          <p:cNvPr id="360" name="Google Shape;360;p44" descr="http://www.houstontx.gov/health/Environmental/lb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05000"/>
            <a:ext cx="359886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4" descr="http://ts4.mm.bing.net/th?id=H.4987093797765675&amp;pid=1.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1752600"/>
            <a:ext cx="43434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4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4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#1 Electrical Hazards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228600" y="1447800"/>
            <a:ext cx="4495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8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Causes of failure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OUTLETS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</a:pPr>
            <a:r>
              <a:rPr lang="en-US" sz="18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Loose/cracked covers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</a:pPr>
            <a:r>
              <a:rPr lang="en-US" sz="18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Inoperable GFCI test buttons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</a:pPr>
            <a:r>
              <a:rPr lang="en-US" sz="18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Improperly wired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</a:pPr>
            <a:r>
              <a:rPr lang="en-US" sz="18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Inoperable</a:t>
            </a:r>
            <a:endParaRPr sz="20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OTHER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</a:pPr>
            <a:r>
              <a:rPr lang="en-US" sz="18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Missing light globes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</a:pPr>
            <a:r>
              <a:rPr lang="en-US" sz="18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Open junction boxes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</a:pPr>
            <a:r>
              <a:rPr lang="en-US" sz="18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Overloaded power strips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</a:pPr>
            <a:r>
              <a:rPr lang="en-US" sz="18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Extension cables on garage door  opener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</a:pPr>
            <a:r>
              <a:rPr lang="en-US" sz="18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Open slots in circuit panel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</a:pPr>
            <a:r>
              <a:rPr lang="en-US" sz="18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Missing garbage disposal stress clamps</a:t>
            </a:r>
            <a:endParaRPr/>
          </a:p>
          <a:p>
            <a:pPr marL="319088" lvl="0" indent="-250508" algn="l" rtl="0"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18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2" name="Google Shape;102;p18" descr="missing+outlet+cover,+guest+upsatirs"/>
          <p:cNvPicPr preferRelativeResize="0"/>
          <p:nvPr/>
        </p:nvPicPr>
        <p:blipFill rotWithShape="1">
          <a:blip r:embed="rId3">
            <a:alphaModFix/>
          </a:blip>
          <a:srcRect l="11428" t="19039" r="31428" b="10510"/>
          <a:stretch/>
        </p:blipFill>
        <p:spPr>
          <a:xfrm>
            <a:off x="4953000" y="1609500"/>
            <a:ext cx="3521539" cy="325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descr="http://image.made-in-china.com/2f0j00OMlaKRegELkN/GFCI-Receptacle-ETG20-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3525799"/>
            <a:ext cx="3521539" cy="28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Repair Certifications	</a:t>
            </a:r>
            <a:endParaRPr/>
          </a:p>
        </p:txBody>
      </p:sp>
      <p:sp>
        <p:nvSpPr>
          <p:cNvPr id="370" name="Google Shape;370;p45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Can be used to certify correction of non-emergency HQS failures</a:t>
            </a:r>
            <a:endParaRPr/>
          </a:p>
        </p:txBody>
      </p:sp>
      <p:pic>
        <p:nvPicPr>
          <p:cNvPr id="371" name="Google Shape;37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163750"/>
            <a:ext cx="5505350" cy="440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5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5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A7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0" name="Google Shape;380;p46"/>
          <p:cNvSpPr txBox="1">
            <a:spLocks noGrp="1"/>
          </p:cNvSpPr>
          <p:nvPr>
            <p:ph type="body" idx="1"/>
          </p:nvPr>
        </p:nvSpPr>
        <p:spPr>
          <a:xfrm>
            <a:off x="533400" y="1905000"/>
            <a:ext cx="8229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19087" marR="0" lvl="0" indent="-319087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640"/>
              <a:buFont typeface="Noto Sans Symbol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QUESTIONS?</a:t>
            </a:r>
            <a:endParaRPr>
              <a:solidFill>
                <a:schemeClr val="lt1"/>
              </a:solidFill>
            </a:endParaRPr>
          </a:p>
          <a:p>
            <a:pPr marL="319088" marR="0" lvl="0" indent="-1514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64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64100" y="7457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Fail</a:t>
            </a:r>
            <a:endParaRPr/>
          </a:p>
        </p:txBody>
      </p:sp>
      <p:pic>
        <p:nvPicPr>
          <p:cNvPr id="112" name="Google Shape;112;p19" descr="BrokenSwitchCo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7128" y="1859025"/>
            <a:ext cx="4634545" cy="31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Pass</a:t>
            </a:r>
            <a:endParaRPr/>
          </a:p>
        </p:txBody>
      </p:sp>
      <p:pic>
        <p:nvPicPr>
          <p:cNvPr id="121" name="Google Shape;121;p20" descr="http://garagedoortrack.net/wp-content/uploads/2012/09/garage-door-open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828800"/>
            <a:ext cx="6096000" cy="43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Fail</a:t>
            </a:r>
            <a:endParaRPr/>
          </a:p>
        </p:txBody>
      </p:sp>
      <p:pic>
        <p:nvPicPr>
          <p:cNvPr id="130" name="Google Shape;130;p21" descr="http://liftmastertroubleshooting.net/wp-content/uploads/2011/11/liftmaster-garage-door-opener-review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752600"/>
            <a:ext cx="6362700" cy="47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3036840" y="5770606"/>
            <a:ext cx="33867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9F55F"/>
                </a:solidFill>
              </a:rPr>
              <a:t>Garage Door requires wired outlet</a:t>
            </a:r>
            <a:endParaRPr b="1">
              <a:solidFill>
                <a:srgbClr val="F9F55F"/>
              </a:solidFill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1818100" y="2121125"/>
            <a:ext cx="2727300" cy="1016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 descr="C:\Users\lmurumba\Desktop\Office Pics\Great Workmanship\ATT00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905000"/>
            <a:ext cx="43434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Fail</a:t>
            </a:r>
            <a:endParaRPr/>
          </a:p>
        </p:txBody>
      </p:sp>
      <p:pic>
        <p:nvPicPr>
          <p:cNvPr id="142" name="Google Shape;142;p22" descr="C:\Users\lmurumba\Desktop\Office Pics\Great Workmanship\ATT0000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1905000"/>
            <a:ext cx="43434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#2 Window Conditions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381000" y="1828800"/>
            <a:ext cx="4038600" cy="430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32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Causes of failure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Missing or torn screens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Broken locks (first floor windows)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Broken/cracked panes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Windows that won’t open or don’t stay open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Broken handles</a:t>
            </a:r>
            <a:endParaRPr/>
          </a:p>
          <a:p>
            <a:pPr marL="319087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Excessive air infiltration</a:t>
            </a:r>
            <a:endParaRPr/>
          </a:p>
          <a:p>
            <a:pPr marL="319088" lvl="0" indent="-242888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2000" b="0" i="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2" name="Google Shape;152;p23" descr="Broken Window L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600200"/>
            <a:ext cx="31242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 descr="BrokenWindo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4038600"/>
            <a:ext cx="3124200" cy="25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4400" b="0" i="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Pass</a:t>
            </a:r>
            <a:endParaRPr/>
          </a:p>
        </p:txBody>
      </p:sp>
      <p:pic>
        <p:nvPicPr>
          <p:cNvPr id="162" name="Google Shape;162;p24" descr="http://www.l-housing.com/HQSVirtualTour/badimages/Egress%20Window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676400"/>
            <a:ext cx="3792537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/>
        </p:nvSpPr>
        <p:spPr>
          <a:xfrm>
            <a:off x="381000" y="2438400"/>
            <a:ext cx="3657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Egress windows are required in basement rooms if used for sleeping.</a:t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225" y="516112"/>
            <a:ext cx="601275" cy="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/>
          <p:nvPr/>
        </p:nvSpPr>
        <p:spPr>
          <a:xfrm>
            <a:off x="0" y="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0" y="6714900"/>
            <a:ext cx="9144000" cy="143100"/>
          </a:xfrm>
          <a:prstGeom prst="rect">
            <a:avLst/>
          </a:prstGeom>
          <a:solidFill>
            <a:srgbClr val="00A4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464</Words>
  <Application>Microsoft Office PowerPoint</Application>
  <PresentationFormat>On-screen Show (4:3)</PresentationFormat>
  <Paragraphs>117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Noto Sans Symbols</vt:lpstr>
      <vt:lpstr>Times New Roman</vt:lpstr>
      <vt:lpstr>Twentieth Century</vt:lpstr>
      <vt:lpstr>Simple Light</vt:lpstr>
      <vt:lpstr>HQS Inspection Basics</vt:lpstr>
      <vt:lpstr>PowerPoint Presentation</vt:lpstr>
      <vt:lpstr>#1 Electrical Hazards</vt:lpstr>
      <vt:lpstr>Fail</vt:lpstr>
      <vt:lpstr>Pass</vt:lpstr>
      <vt:lpstr>Fail</vt:lpstr>
      <vt:lpstr>Fail</vt:lpstr>
      <vt:lpstr>#2 Window Conditions</vt:lpstr>
      <vt:lpstr>Pass</vt:lpstr>
      <vt:lpstr>Fail</vt:lpstr>
      <vt:lpstr>#3 Sinks</vt:lpstr>
      <vt:lpstr>Pass</vt:lpstr>
      <vt:lpstr>Fail</vt:lpstr>
      <vt:lpstr>#4 Smoke/Carbon Monoxide Alarms</vt:lpstr>
      <vt:lpstr>Pass</vt:lpstr>
      <vt:lpstr>Fail</vt:lpstr>
      <vt:lpstr>#5 Interior/Exterior Hazards</vt:lpstr>
      <vt:lpstr>Fail</vt:lpstr>
      <vt:lpstr>#6 Stairs</vt:lpstr>
      <vt:lpstr>Fail</vt:lpstr>
      <vt:lpstr>#7 Stove/Oven</vt:lpstr>
      <vt:lpstr>#8 Bathrooms</vt:lpstr>
      <vt:lpstr>Fail</vt:lpstr>
      <vt:lpstr>#9 Water Heaters</vt:lpstr>
      <vt:lpstr>#9 Water Heaters</vt:lpstr>
      <vt:lpstr>Pass</vt:lpstr>
      <vt:lpstr>Fail</vt:lpstr>
      <vt:lpstr>#10 Lead Based Paint</vt:lpstr>
      <vt:lpstr>#10 Lead Based Paint</vt:lpstr>
      <vt:lpstr>Repair Certifications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Inspectors</dc:title>
  <dc:creator>Gary Lloyd</dc:creator>
  <cp:lastModifiedBy>Lindsey Kane</cp:lastModifiedBy>
  <cp:revision>2</cp:revision>
  <dcterms:modified xsi:type="dcterms:W3CDTF">2020-10-08T17:00:55Z</dcterms:modified>
</cp:coreProperties>
</file>